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357" r:id="rId4"/>
    <p:sldId id="537" r:id="rId5"/>
    <p:sldId id="538" r:id="rId6"/>
    <p:sldId id="541" r:id="rId7"/>
    <p:sldId id="542" r:id="rId8"/>
    <p:sldId id="539" r:id="rId9"/>
    <p:sldId id="540" r:id="rId10"/>
    <p:sldId id="641" r:id="rId11"/>
    <p:sldId id="545" r:id="rId12"/>
    <p:sldId id="367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5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639" r:id="rId34"/>
    <p:sldId id="640" r:id="rId35"/>
    <p:sldId id="586" r:id="rId36"/>
    <p:sldId id="587" r:id="rId37"/>
    <p:sldId id="384" r:id="rId38"/>
    <p:sldId id="588" r:id="rId39"/>
    <p:sldId id="589" r:id="rId40"/>
    <p:sldId id="590" r:id="rId41"/>
    <p:sldId id="591" r:id="rId42"/>
    <p:sldId id="592" r:id="rId43"/>
    <p:sldId id="593" r:id="rId44"/>
    <p:sldId id="595" r:id="rId45"/>
    <p:sldId id="594" r:id="rId46"/>
    <p:sldId id="596" r:id="rId47"/>
    <p:sldId id="598" r:id="rId48"/>
    <p:sldId id="597" r:id="rId49"/>
    <p:sldId id="599" r:id="rId50"/>
    <p:sldId id="600" r:id="rId51"/>
    <p:sldId id="601" r:id="rId52"/>
    <p:sldId id="602" r:id="rId53"/>
    <p:sldId id="607" r:id="rId54"/>
    <p:sldId id="608" r:id="rId55"/>
    <p:sldId id="609" r:id="rId56"/>
    <p:sldId id="610" r:id="rId57"/>
    <p:sldId id="611" r:id="rId58"/>
    <p:sldId id="612" r:id="rId59"/>
    <p:sldId id="613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22" r:id="rId69"/>
    <p:sldId id="623" r:id="rId70"/>
    <p:sldId id="624" r:id="rId71"/>
    <p:sldId id="625" r:id="rId72"/>
    <p:sldId id="626" r:id="rId73"/>
    <p:sldId id="627" r:id="rId74"/>
    <p:sldId id="628" r:id="rId75"/>
    <p:sldId id="629" r:id="rId76"/>
    <p:sldId id="630" r:id="rId77"/>
    <p:sldId id="631" r:id="rId78"/>
    <p:sldId id="632" r:id="rId79"/>
    <p:sldId id="633" r:id="rId80"/>
    <p:sldId id="634" r:id="rId81"/>
    <p:sldId id="635" r:id="rId82"/>
    <p:sldId id="636" r:id="rId83"/>
    <p:sldId id="637" r:id="rId84"/>
    <p:sldId id="606" r:id="rId85"/>
    <p:sldId id="603" r:id="rId86"/>
    <p:sldId id="604" r:id="rId87"/>
    <p:sldId id="605" r:id="rId88"/>
    <p:sldId id="638" r:id="rId89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树的基本概念" id="{D23FD877-47E3-4561-A0B9-21DFE45B40FF}">
          <p14:sldIdLst>
            <p14:sldId id="357"/>
            <p14:sldId id="537"/>
            <p14:sldId id="538"/>
            <p14:sldId id="541"/>
            <p14:sldId id="542"/>
            <p14:sldId id="539"/>
            <p14:sldId id="540"/>
            <p14:sldId id="641"/>
            <p14:sldId id="545"/>
          </p14:sldIdLst>
        </p14:section>
        <p14:section name="二叉树的基本概念" id="{5758271F-E5C1-44CF-AA38-3E519AEE3AA1}">
          <p14:sldIdLst>
            <p14:sldId id="367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85"/>
            <p14:sldId id="578"/>
            <p14:sldId id="579"/>
            <p14:sldId id="580"/>
            <p14:sldId id="581"/>
            <p14:sldId id="582"/>
            <p14:sldId id="583"/>
            <p14:sldId id="584"/>
            <p14:sldId id="639"/>
            <p14:sldId id="640"/>
            <p14:sldId id="586"/>
            <p14:sldId id="587"/>
          </p14:sldIdLst>
        </p14:section>
        <p14:section name="二叉树的遍历" id="{192923B8-86CB-4328-A890-E6340C477F97}">
          <p14:sldIdLst>
            <p14:sldId id="384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  <p14:sldId id="596"/>
            <p14:sldId id="598"/>
            <p14:sldId id="597"/>
            <p14:sldId id="599"/>
            <p14:sldId id="600"/>
            <p14:sldId id="601"/>
            <p14:sldId id="602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06"/>
            <p14:sldId id="603"/>
            <p14:sldId id="604"/>
            <p14:sldId id="605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8444" autoAdjust="0"/>
  </p:normalViewPr>
  <p:slideViewPr>
    <p:cSldViewPr showGuides="1">
      <p:cViewPr varScale="1">
        <p:scale>
          <a:sx n="82" d="100"/>
          <a:sy n="82" d="100"/>
        </p:scale>
        <p:origin x="679" y="6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528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400" dirty="0"/>
              <a:t>节点</a:t>
            </a:r>
          </a:p>
          <a:p>
            <a:r>
              <a:rPr lang="zh-CN" altLang="en-US" sz="1400" dirty="0"/>
              <a:t>标签</a:t>
            </a:r>
          </a:p>
          <a:p>
            <a:r>
              <a:rPr lang="zh-CN" altLang="en-US" sz="1400" dirty="0"/>
              <a:t>父节点、子节点、兄弟节点、祖先节点、子孙节点</a:t>
            </a:r>
          </a:p>
          <a:p>
            <a:r>
              <a:rPr lang="zh-CN" altLang="en-US" sz="1400" dirty="0"/>
              <a:t>路径、树枝</a:t>
            </a:r>
          </a:p>
          <a:p>
            <a:r>
              <a:rPr lang="zh-CN" altLang="en-US" sz="1400" dirty="0"/>
              <a:t>根、叶子</a:t>
            </a:r>
          </a:p>
          <a:p>
            <a:r>
              <a:rPr lang="zh-CN" altLang="en-US" sz="1400" dirty="0"/>
              <a:t>次数</a:t>
            </a:r>
            <a:r>
              <a:rPr lang="en-US" altLang="zh-CN" sz="1400" dirty="0"/>
              <a:t>/</a:t>
            </a:r>
            <a:r>
              <a:rPr lang="zh-CN" altLang="en-US" sz="1400" dirty="0"/>
              <a:t>度</a:t>
            </a:r>
          </a:p>
          <a:p>
            <a:r>
              <a:rPr lang="zh-CN" altLang="en-US" sz="1400" dirty="0"/>
              <a:t>内部节点、外部节点</a:t>
            </a:r>
          </a:p>
          <a:p>
            <a:r>
              <a:rPr lang="zh-CN" altLang="en-US" sz="1400" dirty="0"/>
              <a:t>树的次数、</a:t>
            </a:r>
            <a:r>
              <a:rPr lang="en-US" altLang="zh-CN" sz="1400" dirty="0"/>
              <a:t>K</a:t>
            </a:r>
            <a:r>
              <a:rPr lang="zh-CN" altLang="en-US" sz="1400" dirty="0"/>
              <a:t>次树</a:t>
            </a:r>
          </a:p>
          <a:p>
            <a:r>
              <a:rPr lang="zh-CN" altLang="en-US" sz="1400" dirty="0"/>
              <a:t>节点层次、树的高度和深度</a:t>
            </a:r>
          </a:p>
          <a:p>
            <a:r>
              <a:rPr lang="zh-CN" altLang="en-US" sz="1400" dirty="0"/>
              <a:t>子树</a:t>
            </a:r>
          </a:p>
          <a:p>
            <a:r>
              <a:rPr lang="zh-CN" altLang="en-US" sz="1400" dirty="0"/>
              <a:t>有序树、无序树</a:t>
            </a:r>
          </a:p>
          <a:p>
            <a:r>
              <a:rPr lang="zh-CN" altLang="en-US" sz="1400" dirty="0"/>
              <a:t>森林、果园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zh-CN" altLang="en-US" dirty="0"/>
              <a:t>构造法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FD4D2A49-64C1-4AF0-AAAC-E858F461CC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7160" y="552240"/>
            <a:ext cx="6466840" cy="1771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在一棵度为</a:t>
            </a:r>
            <a:r>
              <a:rPr lang="en-US" altLang="zh-CN" dirty="0"/>
              <a:t>3</a:t>
            </a:r>
            <a:r>
              <a:rPr lang="zh-CN" altLang="en-US" dirty="0"/>
              <a:t>的树</a:t>
            </a:r>
            <a:r>
              <a:rPr lang="en-US" altLang="zh-CN" dirty="0"/>
              <a:t>T</a:t>
            </a:r>
            <a:r>
              <a:rPr lang="zh-CN" altLang="en-US" dirty="0"/>
              <a:t>中，若有</a:t>
            </a:r>
            <a:r>
              <a:rPr lang="en-US" altLang="zh-CN" dirty="0"/>
              <a:t>5</a:t>
            </a:r>
            <a:r>
              <a:rPr lang="zh-CN" altLang="en-US" dirty="0"/>
              <a:t>个度为</a:t>
            </a:r>
            <a:r>
              <a:rPr lang="en-US" altLang="zh-CN" dirty="0"/>
              <a:t>3</a:t>
            </a:r>
            <a:r>
              <a:rPr lang="zh-CN" altLang="en-US" dirty="0"/>
              <a:t>的节点，</a:t>
            </a:r>
            <a:r>
              <a:rPr lang="en-US" altLang="zh-CN" dirty="0"/>
              <a:t>5</a:t>
            </a:r>
            <a:r>
              <a:rPr lang="zh-CN" altLang="en-US" dirty="0"/>
              <a:t>个度为</a:t>
            </a:r>
            <a:r>
              <a:rPr lang="en-US" altLang="zh-CN" dirty="0"/>
              <a:t>2</a:t>
            </a:r>
            <a:r>
              <a:rPr lang="zh-CN" altLang="en-US" dirty="0"/>
              <a:t>的节点，</a:t>
            </a:r>
            <a:r>
              <a:rPr lang="en-US" altLang="zh-CN" dirty="0"/>
              <a:t>2</a:t>
            </a:r>
            <a:r>
              <a:rPr lang="zh-CN" altLang="en-US" dirty="0"/>
              <a:t>个度为</a:t>
            </a:r>
            <a:r>
              <a:rPr lang="en-US" altLang="zh-CN" dirty="0"/>
              <a:t>1</a:t>
            </a:r>
            <a:r>
              <a:rPr lang="zh-CN" altLang="en-US" dirty="0"/>
              <a:t>的节点，则树</a:t>
            </a:r>
            <a:r>
              <a:rPr lang="en-US" altLang="zh-CN" dirty="0"/>
              <a:t>T</a:t>
            </a:r>
            <a:r>
              <a:rPr lang="zh-CN" altLang="en-US" dirty="0"/>
              <a:t>的节点个数为（）。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28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39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altLang="zh-CN" dirty="0"/>
              <a:t>40</a:t>
            </a:r>
          </a:p>
          <a:p>
            <a:pPr marL="914400" lvl="1" indent="-457200">
              <a:buFont typeface="+mj-lt"/>
              <a:buAutoNum type="alphaUcPeriod"/>
            </a:pPr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1FCAB8-0A23-41D6-BB86-F46A8C6F5A86}"/>
                  </a:ext>
                </a:extLst>
              </p:cNvPr>
              <p:cNvSpPr/>
              <p:nvPr/>
            </p:nvSpPr>
            <p:spPr>
              <a:xfrm>
                <a:off x="3215680" y="3140968"/>
                <a:ext cx="8424936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B050"/>
                    </a:solidFill>
                  </a:rPr>
                  <a:t>注意区分“树的度”与“图中顶点度数”两个概念</a:t>
                </a:r>
                <a:endParaRPr lang="en-US" altLang="zh-CN" sz="2400" b="1" dirty="0">
                  <a:solidFill>
                    <a:srgbClr val="00B050"/>
                  </a:solidFill>
                </a:endParaRPr>
              </a:p>
              <a:p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00B050"/>
                    </a:solidFill>
                  </a:rPr>
                  <a:t>设度为 </a:t>
                </a:r>
                <a:r>
                  <a:rPr lang="en-US" altLang="zh-CN" sz="2400" dirty="0">
                    <a:solidFill>
                      <a:srgbClr val="00B050"/>
                    </a:solidFill>
                  </a:rPr>
                  <a:t>0</a:t>
                </a:r>
                <a:r>
                  <a:rPr lang="zh-CN" altLang="en-US" sz="2400" dirty="0">
                    <a:solidFill>
                      <a:srgbClr val="00B050"/>
                    </a:solidFill>
                  </a:rPr>
                  <a:t>（叶子结点）的结点数为 𝑥</a:t>
                </a:r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树中所有结点的孩子数之和</m:t>
                      </m:r>
                      <m:r>
                        <a:rPr lang="zh-CN" alt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总结点数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− 1</m:t>
                      </m:r>
                    </m:oMath>
                  </m:oMathPara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边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数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总孩子数</m:t>
                      </m:r>
                      <m:r>
                        <a:rPr lang="zh-CN" altLang="en-US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− 1</m:t>
                      </m:r>
                    </m:oMath>
                  </m:oMathPara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r>
                  <a:rPr lang="zh-CN" altLang="en-US" sz="2400" b="1" dirty="0">
                    <a:solidFill>
                      <a:srgbClr val="00B050"/>
                    </a:solidFill>
                  </a:rPr>
                  <a:t>孩子数总和：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×5 + 2×5 + 1×2 + 0×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 27</m:t>
                    </m:r>
                  </m:oMath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:r>
                  <a:rPr lang="zh-CN" altLang="en-US" sz="2400" b="1" dirty="0">
                    <a:solidFill>
                      <a:srgbClr val="00B050"/>
                    </a:solidFill>
                  </a:rPr>
                  <a:t>总结点数：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 5 + 5 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+ 2 + 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= 12 + 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00B05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27=(12+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)−1</m:t>
                    </m:r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，总结点数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12+16=28</m:t>
                    </m:r>
                  </m:oMath>
                </a14:m>
                <a:endParaRPr lang="zh-CN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41FCAB8-0A23-41D6-BB86-F46A8C6F5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80" y="3140968"/>
                <a:ext cx="8424936" cy="3046988"/>
              </a:xfrm>
              <a:prstGeom prst="rect">
                <a:avLst/>
              </a:prstGeom>
              <a:blipFill>
                <a:blip r:embed="rId3"/>
                <a:stretch>
                  <a:fillRect l="-1158" t="-2200" b="-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7176120" y="1772816"/>
            <a:ext cx="4304680" cy="4246984"/>
          </a:xfrm>
        </p:spPr>
        <p:txBody>
          <a:bodyPr/>
          <a:lstStyle/>
          <a:p>
            <a:r>
              <a:rPr lang="zh-CN" altLang="en-US" dirty="0"/>
              <a:t>如图所示树的内部节点有几个？树的高度是多少？第三层上有几个节点？</a:t>
            </a:r>
          </a:p>
          <a:p>
            <a:r>
              <a:rPr lang="zh-CN" altLang="en-US" dirty="0"/>
              <a:t>子树</a:t>
            </a:r>
            <a:r>
              <a:rPr lang="en-US" altLang="zh-CN" dirty="0"/>
              <a:t>B</a:t>
            </a:r>
            <a:r>
              <a:rPr lang="zh-CN" altLang="en-US" dirty="0"/>
              <a:t>是几次树？</a:t>
            </a:r>
          </a:p>
          <a:p>
            <a:endParaRPr lang="zh-CN" altLang="en-US" dirty="0"/>
          </a:p>
        </p:txBody>
      </p:sp>
      <p:pic>
        <p:nvPicPr>
          <p:cNvPr id="8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772816"/>
            <a:ext cx="5184576" cy="4373151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二叉树的基本概念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696" y="1556792"/>
            <a:ext cx="970900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二叉树的五种状态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0812" y="1628800"/>
            <a:ext cx="9156776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特殊的二叉树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527" y="1556792"/>
            <a:ext cx="10609346" cy="4811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D0E0BA-CD60-4CA3-B1C8-0D0D73A504E8}"/>
              </a:ext>
            </a:extLst>
          </p:cNvPr>
          <p:cNvSpPr/>
          <p:nvPr/>
        </p:nvSpPr>
        <p:spPr bwMode="auto">
          <a:xfrm>
            <a:off x="6816080" y="6093296"/>
            <a:ext cx="3816424" cy="274712"/>
          </a:xfrm>
          <a:prstGeom prst="rect">
            <a:avLst/>
          </a:prstGeom>
          <a:solidFill>
            <a:srgbClr val="00B05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特殊的二叉树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82" y="1556792"/>
            <a:ext cx="7268636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完全二叉树的顺序存储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4744" y="1556792"/>
            <a:ext cx="980891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完全二叉树的顺序存储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482" y="1628800"/>
            <a:ext cx="10019436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非完全二叉树的顺序存储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073" y="1628800"/>
            <a:ext cx="10278254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4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非完全二叉树的顺序存储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7174" y="1556792"/>
            <a:ext cx="1028405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非完全二叉树的顺序存储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951" y="1556792"/>
            <a:ext cx="1042649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二叉树的链式存储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3305" y="1556792"/>
            <a:ext cx="10531790" cy="4811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1131800-7E79-4D65-B91B-2463BE4C3853}"/>
                  </a:ext>
                </a:extLst>
              </p:cNvPr>
              <p:cNvSpPr/>
              <p:nvPr/>
            </p:nvSpPr>
            <p:spPr>
              <a:xfrm>
                <a:off x="6096000" y="1048960"/>
                <a:ext cx="576064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00B050"/>
                    </a:solidFill>
                  </a:rPr>
                  <a:t>一棵有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</a:rPr>
                  <a:t> </a:t>
                </a:r>
                <a:r>
                  <a:rPr lang="zh-CN" altLang="en-US" sz="2000" dirty="0">
                    <a:solidFill>
                      <a:srgbClr val="00B050"/>
                    </a:solidFill>
                  </a:rPr>
                  <a:t>个结点的二叉树，实际存在的孩子指针（即非空链域）正好等于</a:t>
                </a:r>
                <a:r>
                  <a:rPr lang="zh-CN" altLang="en-US" sz="2000" b="1" dirty="0">
                    <a:solidFill>
                      <a:srgbClr val="00B050"/>
                    </a:solidFill>
                  </a:rPr>
                  <a:t>边数</a:t>
                </a:r>
                <a:r>
                  <a:rPr lang="zh-CN" altLang="en-US" sz="2000" dirty="0">
                    <a:solidFill>
                      <a:srgbClr val="00B050"/>
                    </a:solidFill>
                  </a:rPr>
                  <a:t>，为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2000" dirty="0">
                  <a:solidFill>
                    <a:srgbClr val="00B050"/>
                  </a:solidFill>
                </a:endParaRPr>
              </a:p>
              <a:p>
                <a:r>
                  <a:rPr lang="zh-CN" altLang="en-US" sz="2000" dirty="0">
                    <a:solidFill>
                      <a:srgbClr val="00B050"/>
                    </a:solidFill>
                  </a:rPr>
                  <a:t>于是空链域的个数为：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zh-CN" alt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−1)=</m:t>
                    </m:r>
                    <m:r>
                      <a:rPr lang="zh-CN" altLang="en-US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1131800-7E79-4D65-B91B-2463BE4C3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48960"/>
                <a:ext cx="5760640" cy="1015663"/>
              </a:xfrm>
              <a:prstGeom prst="rect">
                <a:avLst/>
              </a:prstGeom>
              <a:blipFill>
                <a:blip r:embed="rId3"/>
                <a:stretch>
                  <a:fillRect l="-1058" t="-4192" b="-8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二叉树的链式存储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1693" y="1556792"/>
            <a:ext cx="967501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二叉树的链式存储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532" y="1556792"/>
            <a:ext cx="10069336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已知树如下图，写出其数组形式存储。</a:t>
            </a:r>
            <a:endParaRPr lang="en-US" altLang="zh-CN" dirty="0"/>
          </a:p>
          <a:p>
            <a:r>
              <a:rPr lang="zh-CN" altLang="en-US" dirty="0"/>
              <a:t>已知数组</a:t>
            </a:r>
            <a:r>
              <a:rPr lang="en-US" altLang="zh-CN" dirty="0"/>
              <a:t>[20,30,40,50,60,70]</a:t>
            </a:r>
            <a:r>
              <a:rPr lang="zh-CN" altLang="en-US" dirty="0"/>
              <a:t>表示一棵完全二叉树，请画出该树。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96" y="3212976"/>
            <a:ext cx="3067208" cy="27179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610" y="1556792"/>
            <a:ext cx="994318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752" y="1541194"/>
            <a:ext cx="10382896" cy="48424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6951" y="1556792"/>
            <a:ext cx="1000449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570112"/>
            <a:ext cx="948016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树的基本概念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570112"/>
            <a:ext cx="10463736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581310"/>
            <a:ext cx="10199488" cy="47621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2732" y="1628800"/>
            <a:ext cx="6672936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例题</a:t>
            </a:r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若深度为</a:t>
            </a:r>
            <a:r>
              <a:rPr lang="en-US" altLang="zh-CN" dirty="0"/>
              <a:t>6</a:t>
            </a:r>
            <a:r>
              <a:rPr lang="zh-CN" altLang="en-US" dirty="0"/>
              <a:t>的完全二叉树的第</a:t>
            </a:r>
            <a:r>
              <a:rPr lang="en-US" altLang="zh-CN" dirty="0"/>
              <a:t>6</a:t>
            </a:r>
            <a:r>
              <a:rPr lang="zh-CN" altLang="en-US" dirty="0"/>
              <a:t>层有</a:t>
            </a:r>
            <a:r>
              <a:rPr lang="en-US" altLang="zh-CN" dirty="0"/>
              <a:t>3</a:t>
            </a:r>
            <a:r>
              <a:rPr lang="zh-CN" altLang="en-US" dirty="0"/>
              <a:t>个叶结点，则该二叉树一共有</a:t>
            </a:r>
            <a:r>
              <a:rPr lang="en-US" altLang="zh-CN" dirty="0"/>
              <a:t>______</a:t>
            </a:r>
            <a:r>
              <a:rPr lang="zh-CN" altLang="en-US" dirty="0"/>
              <a:t>个结点。</a:t>
            </a:r>
          </a:p>
          <a:p>
            <a:endParaRPr lang="zh-CN" altLang="en-US" dirty="0"/>
          </a:p>
          <a:p>
            <a:r>
              <a:rPr lang="zh-CN" altLang="en-US" dirty="0"/>
              <a:t>答案：</a:t>
            </a:r>
            <a:r>
              <a:rPr lang="en-US" altLang="zh-CN" dirty="0"/>
              <a:t>2</a:t>
            </a:r>
            <a:r>
              <a:rPr lang="en-US" altLang="zh-CN" baseline="30000" dirty="0"/>
              <a:t>5</a:t>
            </a:r>
            <a:r>
              <a:rPr lang="en-US" altLang="zh-CN" dirty="0"/>
              <a:t>-1+3</a:t>
            </a:r>
            <a:r>
              <a:rPr lang="zh-CN" altLang="en-US" dirty="0"/>
              <a:t>＝</a:t>
            </a:r>
            <a:r>
              <a:rPr lang="en-US" altLang="zh-CN" dirty="0"/>
              <a:t>34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例题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600" dirty="0"/>
              <a:t>一个具有</a:t>
            </a:r>
            <a:r>
              <a:rPr lang="en-US" altLang="zh-CN" sz="2600" dirty="0"/>
              <a:t>767</a:t>
            </a:r>
            <a:r>
              <a:rPr lang="zh-CN" altLang="en-US" sz="2600" dirty="0"/>
              <a:t>个结点的完全二叉树，其叶子结点个数为</a:t>
            </a:r>
            <a:r>
              <a:rPr lang="en-US" altLang="zh-CN" sz="2600" dirty="0"/>
              <a:t>____</a:t>
            </a:r>
            <a:r>
              <a:rPr lang="zh-CN" altLang="en-US" sz="2600" dirty="0"/>
              <a:t>。 </a:t>
            </a:r>
          </a:p>
          <a:p>
            <a:r>
              <a:rPr lang="zh-CN" altLang="en-US" sz="2600" dirty="0"/>
              <a:t>答案：</a:t>
            </a:r>
            <a:r>
              <a:rPr lang="en-US" altLang="zh-CN" sz="2600" dirty="0"/>
              <a:t>384</a:t>
            </a:r>
          </a:p>
          <a:p>
            <a:endParaRPr lang="en-US" altLang="zh-CN" sz="2600" dirty="0"/>
          </a:p>
          <a:p>
            <a:r>
              <a:rPr lang="zh-CN" altLang="en-US" sz="2600" dirty="0"/>
              <a:t>分析：可以根据公式进行推导，假设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0</a:t>
            </a:r>
            <a:r>
              <a:rPr lang="zh-CN" altLang="en-US" sz="2600" dirty="0"/>
              <a:t>是度为</a:t>
            </a:r>
            <a:r>
              <a:rPr lang="en-US" altLang="zh-CN" sz="2600" dirty="0"/>
              <a:t>0</a:t>
            </a:r>
            <a:r>
              <a:rPr lang="zh-CN" altLang="en-US" sz="2600" dirty="0"/>
              <a:t>的结点总数（即叶子结点数），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1</a:t>
            </a:r>
            <a:r>
              <a:rPr lang="zh-CN" altLang="en-US" sz="2600" dirty="0"/>
              <a:t>是度为</a:t>
            </a:r>
            <a:r>
              <a:rPr lang="en-US" altLang="zh-CN" sz="2600" dirty="0"/>
              <a:t>1</a:t>
            </a:r>
            <a:r>
              <a:rPr lang="zh-CN" altLang="en-US" sz="2600" dirty="0"/>
              <a:t>的结点总数，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2</a:t>
            </a:r>
            <a:r>
              <a:rPr lang="zh-CN" altLang="en-US" sz="2600" dirty="0"/>
              <a:t>是度为</a:t>
            </a:r>
            <a:r>
              <a:rPr lang="en-US" altLang="zh-CN" sz="2600" dirty="0"/>
              <a:t>2</a:t>
            </a:r>
            <a:r>
              <a:rPr lang="zh-CN" altLang="en-US" sz="2600" dirty="0"/>
              <a:t>的结点总数，由二叉树的性质可知：</a:t>
            </a:r>
            <a:r>
              <a:rPr lang="en-US" altLang="zh-CN" sz="2600" b="1" dirty="0">
                <a:solidFill>
                  <a:srgbClr val="FF0066"/>
                </a:solidFill>
              </a:rPr>
              <a:t>n</a:t>
            </a:r>
            <a:r>
              <a:rPr lang="en-US" altLang="zh-CN" sz="2600" b="1" baseline="-25000" dirty="0">
                <a:solidFill>
                  <a:srgbClr val="FF0066"/>
                </a:solidFill>
              </a:rPr>
              <a:t>0</a:t>
            </a:r>
            <a:r>
              <a:rPr lang="zh-CN" altLang="en-US" sz="2600" b="1" dirty="0">
                <a:solidFill>
                  <a:srgbClr val="FF0066"/>
                </a:solidFill>
              </a:rPr>
              <a:t>＝</a:t>
            </a:r>
            <a:r>
              <a:rPr lang="en-US" altLang="zh-CN" sz="2600" b="1" dirty="0">
                <a:solidFill>
                  <a:srgbClr val="FF0066"/>
                </a:solidFill>
              </a:rPr>
              <a:t>n</a:t>
            </a:r>
            <a:r>
              <a:rPr lang="en-US" altLang="zh-CN" sz="2600" b="1" baseline="-25000" dirty="0">
                <a:solidFill>
                  <a:srgbClr val="FF0066"/>
                </a:solidFill>
              </a:rPr>
              <a:t>2</a:t>
            </a:r>
            <a:r>
              <a:rPr lang="zh-CN" altLang="en-US" sz="2600" b="1" dirty="0">
                <a:solidFill>
                  <a:srgbClr val="FF0066"/>
                </a:solidFill>
              </a:rPr>
              <a:t>＋</a:t>
            </a:r>
            <a:r>
              <a:rPr lang="en-US" altLang="zh-CN" sz="2600" b="1" dirty="0">
                <a:solidFill>
                  <a:srgbClr val="FF0066"/>
                </a:solidFill>
              </a:rPr>
              <a:t>1</a:t>
            </a:r>
            <a:r>
              <a:rPr lang="zh-CN" altLang="en-US" sz="2600" dirty="0"/>
              <a:t>，则</a:t>
            </a:r>
            <a:r>
              <a:rPr lang="en-US" altLang="zh-CN" sz="2600" dirty="0"/>
              <a:t>n= n</a:t>
            </a:r>
            <a:r>
              <a:rPr lang="en-US" altLang="zh-CN" sz="2600" baseline="-25000" dirty="0"/>
              <a:t>0</a:t>
            </a:r>
            <a:r>
              <a:rPr lang="zh-CN" altLang="en-US" sz="2600" dirty="0"/>
              <a:t>＋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1</a:t>
            </a:r>
            <a:r>
              <a:rPr lang="zh-CN" altLang="en-US" sz="2600" dirty="0"/>
              <a:t>＋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2</a:t>
            </a:r>
            <a:r>
              <a:rPr lang="zh-CN" altLang="en-US" sz="2600" dirty="0"/>
              <a:t>（其中</a:t>
            </a:r>
            <a:r>
              <a:rPr lang="en-US" altLang="zh-CN" sz="2600" dirty="0"/>
              <a:t>n</a:t>
            </a:r>
            <a:r>
              <a:rPr lang="zh-CN" altLang="en-US" sz="2600" dirty="0"/>
              <a:t>为完全二叉树的结点总数），由上述公式把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2</a:t>
            </a:r>
            <a:r>
              <a:rPr lang="zh-CN" altLang="en-US" sz="2600" dirty="0"/>
              <a:t>消去得：</a:t>
            </a:r>
            <a:r>
              <a:rPr lang="en-US" altLang="zh-CN" sz="2600" dirty="0"/>
              <a:t>n= 2n</a:t>
            </a:r>
            <a:r>
              <a:rPr lang="en-US" altLang="zh-CN" sz="2600" baseline="-25000" dirty="0"/>
              <a:t>0</a:t>
            </a:r>
            <a:r>
              <a:rPr lang="en-US" altLang="zh-CN" sz="2600" dirty="0"/>
              <a:t>+n</a:t>
            </a:r>
            <a:r>
              <a:rPr lang="en-US" altLang="zh-CN" sz="2600" baseline="-25000" dirty="0"/>
              <a:t>1</a:t>
            </a:r>
            <a:r>
              <a:rPr lang="zh-CN" altLang="en-US" sz="2600" dirty="0"/>
              <a:t>－</a:t>
            </a:r>
            <a:r>
              <a:rPr lang="en-US" altLang="zh-CN" sz="2600" dirty="0"/>
              <a:t>1</a:t>
            </a:r>
            <a:r>
              <a:rPr lang="zh-CN" altLang="en-US" sz="2600" dirty="0"/>
              <a:t>，由于</a:t>
            </a:r>
            <a:r>
              <a:rPr lang="zh-CN" altLang="en-US" sz="2600" b="1" dirty="0">
                <a:solidFill>
                  <a:srgbClr val="FF0066"/>
                </a:solidFill>
              </a:rPr>
              <a:t>完全二叉树中度为</a:t>
            </a:r>
            <a:r>
              <a:rPr lang="en-US" altLang="zh-CN" sz="2600" b="1" dirty="0">
                <a:solidFill>
                  <a:srgbClr val="FF0066"/>
                </a:solidFill>
              </a:rPr>
              <a:t>1</a:t>
            </a:r>
            <a:r>
              <a:rPr lang="zh-CN" altLang="en-US" sz="2600" b="1" dirty="0">
                <a:solidFill>
                  <a:srgbClr val="FF0066"/>
                </a:solidFill>
              </a:rPr>
              <a:t>的结点数只有两种可能</a:t>
            </a:r>
            <a:r>
              <a:rPr lang="en-US" altLang="zh-CN" sz="2600" b="1" dirty="0">
                <a:solidFill>
                  <a:srgbClr val="FF0066"/>
                </a:solidFill>
              </a:rPr>
              <a:t>0</a:t>
            </a:r>
            <a:r>
              <a:rPr lang="zh-CN" altLang="en-US" sz="2600" b="1" dirty="0">
                <a:solidFill>
                  <a:srgbClr val="FF0066"/>
                </a:solidFill>
              </a:rPr>
              <a:t>或</a:t>
            </a:r>
            <a:r>
              <a:rPr lang="en-US" altLang="zh-CN" sz="2600" b="1" dirty="0">
                <a:solidFill>
                  <a:srgbClr val="FF0066"/>
                </a:solidFill>
              </a:rPr>
              <a:t>1</a:t>
            </a:r>
            <a:r>
              <a:rPr lang="zh-CN" altLang="en-US" sz="2600" dirty="0"/>
              <a:t>，由此得到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0</a:t>
            </a:r>
            <a:r>
              <a:rPr lang="zh-CN" altLang="en-US" sz="2600" dirty="0"/>
              <a:t>＝</a:t>
            </a:r>
            <a:r>
              <a:rPr lang="en-US" altLang="zh-CN" sz="2600" dirty="0"/>
              <a:t>(n</a:t>
            </a:r>
            <a:r>
              <a:rPr lang="zh-CN" altLang="en-US" sz="2600" dirty="0"/>
              <a:t>＋</a:t>
            </a:r>
            <a:r>
              <a:rPr lang="en-US" altLang="zh-CN" sz="2600" dirty="0"/>
              <a:t>1)/2</a:t>
            </a:r>
            <a:r>
              <a:rPr lang="zh-CN" altLang="en-US" sz="2600" dirty="0"/>
              <a:t>或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0</a:t>
            </a:r>
            <a:r>
              <a:rPr lang="zh-CN" altLang="en-US" sz="2600" dirty="0"/>
              <a:t>＝</a:t>
            </a:r>
            <a:r>
              <a:rPr lang="en-US" altLang="zh-CN" sz="2600" dirty="0"/>
              <a:t>n/2</a:t>
            </a:r>
            <a:r>
              <a:rPr lang="zh-CN" altLang="en-US" sz="2600" dirty="0"/>
              <a:t>，合并成一个公式：</a:t>
            </a:r>
            <a:r>
              <a:rPr lang="en-US" altLang="zh-CN" sz="2600" dirty="0"/>
              <a:t>n</a:t>
            </a:r>
            <a:r>
              <a:rPr lang="en-US" altLang="zh-CN" sz="2600" baseline="-25000" dirty="0"/>
              <a:t>0</a:t>
            </a:r>
            <a:r>
              <a:rPr lang="zh-CN" altLang="en-US" sz="2600" dirty="0"/>
              <a:t>＝</a:t>
            </a:r>
            <a:r>
              <a:rPr lang="en-US" altLang="zh-CN" sz="2600" dirty="0"/>
              <a:t>[(n</a:t>
            </a:r>
            <a:r>
              <a:rPr lang="zh-CN" altLang="en-US" sz="2600" dirty="0"/>
              <a:t>＋</a:t>
            </a:r>
            <a:r>
              <a:rPr lang="en-US" altLang="zh-CN" sz="2600" dirty="0"/>
              <a:t>1)/2]</a:t>
            </a:r>
            <a:r>
              <a:rPr lang="zh-CN" altLang="en-US" sz="2600" dirty="0"/>
              <a:t>，就可根据完全二叉树的结点总数计算出叶子结点数。本题计算得：</a:t>
            </a:r>
            <a:r>
              <a:rPr lang="en-US" altLang="zh-CN" sz="2600" dirty="0"/>
              <a:t>384</a:t>
            </a:r>
            <a:r>
              <a:rPr lang="zh-CN" altLang="en-US" sz="2600" dirty="0"/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一棵二叉树第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层上至多有多少个结点？至少多少？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>
                <a:cs typeface="Arial" panose="020B0604020202020204" pitchFamily="34" charset="0"/>
              </a:rPr>
              <a:t>一棵深度为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的二叉树至多有多少个结点？至少多少？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>
                <a:cs typeface="Arial" panose="020B0604020202020204" pitchFamily="34" charset="0"/>
              </a:rPr>
              <a:t>一棵满二叉树第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层上有多少个结点？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>
                <a:cs typeface="Arial" panose="020B0604020202020204" pitchFamily="34" charset="0"/>
              </a:rPr>
              <a:t>一棵深度为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的满二叉树有多少个结点？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>
                <a:cs typeface="Arial" panose="020B0604020202020204" pitchFamily="34" charset="0"/>
              </a:rPr>
              <a:t>一棵完全二叉树第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层上至多有多少个结点？至少多少？</a:t>
            </a:r>
            <a:endParaRPr lang="en-US" altLang="zh-CN" dirty="0">
              <a:cs typeface="Arial" panose="020B0604020202020204" pitchFamily="34" charset="0"/>
            </a:endParaRPr>
          </a:p>
          <a:p>
            <a:r>
              <a:rPr lang="zh-CN" altLang="en-US" dirty="0">
                <a:cs typeface="Arial" panose="020B0604020202020204" pitchFamily="34" charset="0"/>
              </a:rPr>
              <a:t>一棵深度为</a:t>
            </a:r>
            <a:r>
              <a:rPr lang="en-US" altLang="zh-CN" dirty="0">
                <a:cs typeface="Arial" panose="020B0604020202020204" pitchFamily="34" charset="0"/>
              </a:rPr>
              <a:t>6</a:t>
            </a:r>
            <a:r>
              <a:rPr lang="zh-CN" altLang="en-US" dirty="0">
                <a:cs typeface="Arial" panose="020B0604020202020204" pitchFamily="34" charset="0"/>
              </a:rPr>
              <a:t>的完全二叉树至多有多少个结点？至少多少？</a:t>
            </a:r>
            <a:endParaRPr lang="en-US" altLang="zh-CN" dirty="0">
              <a:cs typeface="Arial" panose="020B0604020202020204" pitchFamily="34" charset="0"/>
            </a:endParaRPr>
          </a:p>
          <a:p>
            <a:endParaRPr lang="zh-CN" altLang="en-US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一棵有</a:t>
            </a:r>
            <a:r>
              <a:rPr lang="en-US" altLang="zh-CN" dirty="0"/>
              <a:t>20</a:t>
            </a:r>
            <a:r>
              <a:rPr lang="zh-CN" altLang="en-US" dirty="0"/>
              <a:t>个叶子节点的二叉树，内部节点至少有多少个？</a:t>
            </a:r>
            <a:endParaRPr lang="en-US" altLang="zh-CN" dirty="0"/>
          </a:p>
          <a:p>
            <a:r>
              <a:rPr lang="zh-CN" altLang="en-US" dirty="0"/>
              <a:t>一棵二叉树中次数为</a:t>
            </a:r>
            <a:r>
              <a:rPr lang="en-US" altLang="zh-CN" dirty="0"/>
              <a:t>2</a:t>
            </a:r>
            <a:r>
              <a:rPr lang="zh-CN" altLang="en-US" dirty="0"/>
              <a:t>的结点有</a:t>
            </a:r>
            <a:r>
              <a:rPr lang="en-US" altLang="zh-CN" dirty="0"/>
              <a:t>20</a:t>
            </a:r>
            <a:r>
              <a:rPr lang="zh-CN" altLang="en-US" dirty="0"/>
              <a:t>个，次数为</a:t>
            </a:r>
            <a:r>
              <a:rPr lang="en-US" altLang="zh-CN" dirty="0"/>
              <a:t>1</a:t>
            </a:r>
            <a:r>
              <a:rPr lang="zh-CN" altLang="en-US" dirty="0"/>
              <a:t>的结点有</a:t>
            </a:r>
            <a:r>
              <a:rPr lang="en-US" altLang="zh-CN" dirty="0"/>
              <a:t>10</a:t>
            </a:r>
            <a:r>
              <a:rPr lang="zh-CN" altLang="en-US" dirty="0"/>
              <a:t>个，共有多少个结点？</a:t>
            </a:r>
          </a:p>
          <a:p>
            <a:r>
              <a:rPr lang="zh-CN" altLang="en-US" dirty="0"/>
              <a:t>具有</a:t>
            </a:r>
            <a:r>
              <a:rPr lang="en-US" altLang="zh-CN" dirty="0"/>
              <a:t>1900</a:t>
            </a:r>
            <a:r>
              <a:rPr lang="zh-CN" altLang="en-US" dirty="0"/>
              <a:t>个结点的二叉树，其深度至少为多少？</a:t>
            </a:r>
            <a:endParaRPr lang="zh-CN" altLang="en-US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  <a:endParaRPr lang="en-US" altLang="zh-C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6159" y="1556792"/>
            <a:ext cx="948608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9" y="1509171"/>
            <a:ext cx="9623422" cy="4906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7" y="1528725"/>
            <a:ext cx="10199486" cy="48673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943" y="1628800"/>
            <a:ext cx="10750514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409" y="1556792"/>
            <a:ext cx="1003558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二叉树层次序遍历的实现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5895" y="1556792"/>
            <a:ext cx="1026661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二叉树层次序遍历的实现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7508" y="1412776"/>
            <a:ext cx="9363384" cy="50992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二叉树先序遍历的实现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892" y="1556792"/>
            <a:ext cx="10302616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二叉树先序遍历的实现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513" y="1458967"/>
            <a:ext cx="9191374" cy="500686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二叉树中序遍历的实现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392" y="1628800"/>
            <a:ext cx="10251616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二叉树中序遍历的实现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658" y="1447800"/>
            <a:ext cx="93270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二叉树后序遍历的实现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8129" y="1556792"/>
            <a:ext cx="1052214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二叉树后序遍历的实现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3101" y="1447800"/>
            <a:ext cx="91121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结点</a:t>
            </a:r>
            <a:r>
              <a:rPr lang="en-US" altLang="zh-CN" b="1" dirty="0"/>
              <a:t>(node)</a:t>
            </a:r>
            <a:r>
              <a:rPr lang="zh-CN" altLang="en-US" b="1" dirty="0"/>
              <a:t>：</a:t>
            </a:r>
            <a:r>
              <a:rPr lang="zh-CN" altLang="en-US" dirty="0"/>
              <a:t>包含数据项及指向其它结点的分支</a:t>
            </a:r>
          </a:p>
          <a:p>
            <a:r>
              <a:rPr lang="zh-CN" altLang="en-US" b="1" dirty="0"/>
              <a:t>结点的度</a:t>
            </a:r>
            <a:r>
              <a:rPr lang="en-US" altLang="zh-CN" b="1" dirty="0"/>
              <a:t>/</a:t>
            </a:r>
            <a:r>
              <a:rPr lang="zh-CN" altLang="en-US" b="1" dirty="0"/>
              <a:t>次数</a:t>
            </a:r>
            <a:r>
              <a:rPr lang="en-US" altLang="zh-CN" b="1" dirty="0"/>
              <a:t>(degree)</a:t>
            </a:r>
            <a:r>
              <a:rPr lang="zh-CN" altLang="en-US" b="1" dirty="0"/>
              <a:t>：</a:t>
            </a:r>
            <a:r>
              <a:rPr lang="zh-CN" altLang="en-US" dirty="0"/>
              <a:t>结点所拥有的子树棵数</a:t>
            </a:r>
            <a:endParaRPr lang="en-US" altLang="zh-CN" dirty="0"/>
          </a:p>
          <a:p>
            <a:r>
              <a:rPr lang="zh-CN" altLang="en-US" b="1" dirty="0"/>
              <a:t>叶</a:t>
            </a:r>
            <a:r>
              <a:rPr lang="en-US" altLang="zh-CN" b="1" dirty="0"/>
              <a:t>(leaf) </a:t>
            </a:r>
            <a:r>
              <a:rPr lang="zh-CN" altLang="en-US" b="1" dirty="0"/>
              <a:t>结点：</a:t>
            </a:r>
            <a:r>
              <a:rPr lang="zh-CN" altLang="en-US" dirty="0"/>
              <a:t>即度为</a:t>
            </a:r>
            <a:r>
              <a:rPr lang="en-US" altLang="zh-CN" dirty="0"/>
              <a:t>0</a:t>
            </a:r>
            <a:r>
              <a:rPr lang="zh-CN" altLang="en-US" dirty="0"/>
              <a:t>的结点，又称为终端结点、外部结点</a:t>
            </a:r>
          </a:p>
          <a:p>
            <a:r>
              <a:rPr lang="zh-CN" altLang="en-US" b="1" dirty="0"/>
              <a:t>分支</a:t>
            </a:r>
            <a:r>
              <a:rPr lang="en-US" altLang="zh-CN" b="1" dirty="0"/>
              <a:t>(branch)</a:t>
            </a:r>
            <a:r>
              <a:rPr lang="zh-CN" altLang="en-US" b="1" dirty="0"/>
              <a:t>结点：</a:t>
            </a:r>
            <a:r>
              <a:rPr lang="zh-CN" altLang="en-US" dirty="0"/>
              <a:t>除叶结点之外的其它结点，又称为非终端结点、内部结点</a:t>
            </a:r>
          </a:p>
          <a:p>
            <a:r>
              <a:rPr lang="zh-CN" altLang="en-US" b="1" dirty="0"/>
              <a:t>子</a:t>
            </a:r>
            <a:r>
              <a:rPr lang="en-US" altLang="zh-CN" b="1" dirty="0"/>
              <a:t>(child)</a:t>
            </a:r>
            <a:r>
              <a:rPr lang="zh-CN" altLang="en-US" b="1" dirty="0"/>
              <a:t>结点：</a:t>
            </a:r>
            <a:r>
              <a:rPr lang="zh-CN" altLang="en-US" dirty="0"/>
              <a:t>若结点</a:t>
            </a:r>
            <a:r>
              <a:rPr lang="en-US" altLang="zh-CN" dirty="0"/>
              <a:t>x</a:t>
            </a:r>
            <a:r>
              <a:rPr lang="zh-CN" altLang="en-US" dirty="0"/>
              <a:t>有子树，则子树的根结点即为结点</a:t>
            </a:r>
            <a:r>
              <a:rPr lang="en-US" altLang="zh-CN" dirty="0"/>
              <a:t>x</a:t>
            </a:r>
            <a:r>
              <a:rPr lang="zh-CN" altLang="en-US" dirty="0"/>
              <a:t>的子结点，又叫孩子结点</a:t>
            </a:r>
          </a:p>
          <a:p>
            <a:r>
              <a:rPr lang="zh-CN" altLang="en-US" b="1" dirty="0"/>
              <a:t>父</a:t>
            </a:r>
            <a:r>
              <a:rPr lang="en-US" altLang="zh-CN" b="1" dirty="0"/>
              <a:t>(parent)</a:t>
            </a:r>
            <a:r>
              <a:rPr lang="zh-CN" altLang="en-US" b="1" dirty="0"/>
              <a:t>结点：</a:t>
            </a:r>
            <a:r>
              <a:rPr lang="zh-CN" altLang="en-US" dirty="0"/>
              <a:t>若结点</a:t>
            </a:r>
            <a:r>
              <a:rPr lang="en-US" altLang="zh-CN" dirty="0"/>
              <a:t>x</a:t>
            </a:r>
            <a:r>
              <a:rPr lang="zh-CN" altLang="en-US" dirty="0"/>
              <a:t>有子女，则它即为子女的父结点，又叫双亲结点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应用：求树的深度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588" y="1772816"/>
            <a:ext cx="11067224" cy="437916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6740" y="1447800"/>
            <a:ext cx="101849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已知遍历序列构造二叉树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二叉树的前序</a:t>
            </a:r>
            <a:r>
              <a:rPr lang="en-US" altLang="zh-CN" b="1" dirty="0">
                <a:solidFill>
                  <a:srgbClr val="FF0066"/>
                </a:solidFill>
              </a:rPr>
              <a:t>/</a:t>
            </a:r>
            <a:r>
              <a:rPr lang="zh-CN" altLang="en-US" b="1" dirty="0">
                <a:solidFill>
                  <a:srgbClr val="FF0066"/>
                </a:solidFill>
              </a:rPr>
              <a:t>后序</a:t>
            </a:r>
            <a:r>
              <a:rPr lang="en-US" altLang="zh-CN" b="1" dirty="0">
                <a:solidFill>
                  <a:srgbClr val="FF0066"/>
                </a:solidFill>
              </a:rPr>
              <a:t>/</a:t>
            </a:r>
            <a:r>
              <a:rPr lang="zh-CN" altLang="en-US" b="1" dirty="0">
                <a:solidFill>
                  <a:srgbClr val="FF0066"/>
                </a:solidFill>
              </a:rPr>
              <a:t>层次序遍历和中序遍历可以唯一确定一棵二叉树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若只给出一棵二叉树的前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后</a:t>
            </a:r>
            <a:r>
              <a:rPr lang="en-US" altLang="zh-CN" dirty="0"/>
              <a:t>/</a:t>
            </a:r>
            <a:r>
              <a:rPr lang="zh-CN" altLang="en-US" dirty="0"/>
              <a:t>层序遍历序列中的一种，不能唯一确定一棵二叉树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思路：前序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后序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层次序定根，中序定左右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同一先序遍历的不同二叉树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158" y="1484784"/>
            <a:ext cx="1073408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同一中序遍历的不同二叉树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7" y="1542741"/>
            <a:ext cx="10199486" cy="483931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同一后序遍历的不同二叉树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365" y="1556792"/>
            <a:ext cx="1063567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同一层次序遍历的不同二叉树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8065" y="1556792"/>
            <a:ext cx="1040227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249" y="1556792"/>
            <a:ext cx="1119190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203" y="1447800"/>
            <a:ext cx="984599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818" y="1447800"/>
            <a:ext cx="969276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595024" cy="4114800"/>
          </a:xfrm>
        </p:spPr>
        <p:txBody>
          <a:bodyPr/>
          <a:lstStyle/>
          <a:p>
            <a:r>
              <a:rPr lang="zh-CN" altLang="en-US" b="1" dirty="0"/>
              <a:t>兄弟</a:t>
            </a:r>
            <a:r>
              <a:rPr lang="en-US" altLang="zh-CN" b="1" dirty="0"/>
              <a:t>(sibling)</a:t>
            </a:r>
            <a:r>
              <a:rPr lang="zh-CN" altLang="en-US" b="1" dirty="0"/>
              <a:t>结点：</a:t>
            </a:r>
            <a:r>
              <a:rPr lang="zh-CN" altLang="en-US" dirty="0"/>
              <a:t>同一父结点的子结点互为兄弟结点</a:t>
            </a:r>
          </a:p>
          <a:p>
            <a:r>
              <a:rPr lang="zh-CN" altLang="en-US" b="1" dirty="0"/>
              <a:t>祖先</a:t>
            </a:r>
            <a:r>
              <a:rPr lang="en-US" altLang="zh-CN" b="1" dirty="0"/>
              <a:t>(ancestor)</a:t>
            </a:r>
            <a:r>
              <a:rPr lang="zh-CN" altLang="en-US" b="1" dirty="0"/>
              <a:t>结点：</a:t>
            </a:r>
            <a:r>
              <a:rPr lang="zh-CN" altLang="en-US" dirty="0"/>
              <a:t>从根结点到该结点所经分支上的所有结点</a:t>
            </a:r>
          </a:p>
          <a:p>
            <a:r>
              <a:rPr lang="zh-CN" altLang="en-US" b="1" dirty="0"/>
              <a:t>子孙</a:t>
            </a:r>
            <a:r>
              <a:rPr lang="en-US" altLang="zh-CN" b="1" dirty="0"/>
              <a:t>(descendant)</a:t>
            </a:r>
            <a:r>
              <a:rPr lang="zh-CN" altLang="en-US" b="1" dirty="0"/>
              <a:t>结点：</a:t>
            </a:r>
            <a:r>
              <a:rPr lang="zh-CN" altLang="en-US" dirty="0"/>
              <a:t>某一结点的子女，以及这些子女的子女都是该结点的子孙结点，又叫后裔结点</a:t>
            </a:r>
            <a:endParaRPr lang="en-US" altLang="zh-CN" dirty="0"/>
          </a:p>
          <a:p>
            <a:r>
              <a:rPr lang="zh-CN" altLang="en-US" b="1" dirty="0"/>
              <a:t>结点所处层次</a:t>
            </a:r>
            <a:r>
              <a:rPr lang="en-US" altLang="zh-CN" b="1" dirty="0"/>
              <a:t>(level)</a:t>
            </a:r>
            <a:r>
              <a:rPr lang="zh-CN" altLang="en-US" b="1" dirty="0"/>
              <a:t>：</a:t>
            </a:r>
            <a:r>
              <a:rPr lang="zh-CN" altLang="en-US" dirty="0"/>
              <a:t>简称结点层次，即</a:t>
            </a:r>
            <a:r>
              <a:rPr lang="zh-CN" altLang="en-US" b="1" dirty="0">
                <a:solidFill>
                  <a:srgbClr val="FF0066"/>
                </a:solidFill>
              </a:rPr>
              <a:t>从根到该结点所经路径上的分支条数</a:t>
            </a:r>
            <a:r>
              <a:rPr lang="zh-CN" altLang="en-US" dirty="0"/>
              <a:t>（树中任一结点的层次为其双亲结点层次加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r>
              <a:rPr lang="zh-CN" altLang="en-US" b="1" dirty="0"/>
              <a:t>树的深度</a:t>
            </a:r>
            <a:r>
              <a:rPr lang="en-US" altLang="zh-CN" b="1" dirty="0"/>
              <a:t>(depth)</a:t>
            </a:r>
            <a:r>
              <a:rPr lang="zh-CN" altLang="en-US" b="1" dirty="0"/>
              <a:t>：</a:t>
            </a:r>
            <a:r>
              <a:rPr lang="zh-CN" altLang="en-US" dirty="0"/>
              <a:t>树中结点所处的最大层次（空树深度为</a:t>
            </a:r>
            <a:r>
              <a:rPr lang="en-US" altLang="zh-CN" dirty="0"/>
              <a:t>0</a:t>
            </a:r>
            <a:r>
              <a:rPr lang="zh-CN" altLang="en-US" dirty="0"/>
              <a:t>，只有一个根结点的树的深度为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7710" y="1447800"/>
            <a:ext cx="100029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3530" y="1484784"/>
            <a:ext cx="9931340" cy="49552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17368EC-1FCC-4615-8F72-7587973A09AC}"/>
              </a:ext>
            </a:extLst>
          </p:cNvPr>
          <p:cNvSpPr txBox="1"/>
          <p:nvPr/>
        </p:nvSpPr>
        <p:spPr>
          <a:xfrm>
            <a:off x="10056440" y="580526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C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726" y="1484784"/>
            <a:ext cx="9692948" cy="49552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8ED0DF-5BCA-4C82-AE2D-19A15D5F85EC}"/>
              </a:ext>
            </a:extLst>
          </p:cNvPr>
          <p:cNvSpPr txBox="1"/>
          <p:nvPr/>
        </p:nvSpPr>
        <p:spPr>
          <a:xfrm>
            <a:off x="10056440" y="5805264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C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130" y="1447800"/>
            <a:ext cx="1041414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1785" y="1484784"/>
            <a:ext cx="10314830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7324" y="1556792"/>
            <a:ext cx="1004375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605" y="1484784"/>
            <a:ext cx="9979190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6279" y="1556792"/>
            <a:ext cx="990584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7886" y="1556792"/>
            <a:ext cx="1040262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514548"/>
            <a:ext cx="10343504" cy="48957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树的高度</a:t>
            </a:r>
            <a:r>
              <a:rPr lang="en-US" altLang="zh-CN" b="1" dirty="0"/>
              <a:t>(height)</a:t>
            </a:r>
            <a:r>
              <a:rPr lang="zh-CN" altLang="en-US" b="1" dirty="0"/>
              <a:t>：</a:t>
            </a:r>
            <a:r>
              <a:rPr lang="zh-CN" altLang="en-US" b="1" dirty="0">
                <a:solidFill>
                  <a:srgbClr val="FF0066"/>
                </a:solidFill>
              </a:rPr>
              <a:t>自下向上定义高度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非叶结点高度等于其子女结点高度最大值加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高度与深度计算方向不同，但数值相等</a:t>
            </a:r>
            <a:endParaRPr lang="en-US" altLang="zh-CN" dirty="0"/>
          </a:p>
          <a:p>
            <a:pPr lvl="1"/>
            <a:r>
              <a:rPr lang="zh-CN" altLang="en-US" dirty="0"/>
              <a:t>可以认为是树中层次最大的结点的层次</a:t>
            </a:r>
          </a:p>
          <a:p>
            <a:r>
              <a:rPr lang="zh-CN" altLang="en-US" b="1" dirty="0"/>
              <a:t>树的度</a:t>
            </a:r>
            <a:r>
              <a:rPr lang="en-US" altLang="zh-CN" b="1" dirty="0"/>
              <a:t>/</a:t>
            </a:r>
            <a:r>
              <a:rPr lang="zh-CN" altLang="en-US" b="1" dirty="0"/>
              <a:t>次数</a:t>
            </a:r>
            <a:r>
              <a:rPr lang="en-US" altLang="zh-CN" b="1" dirty="0"/>
              <a:t>(degree)</a:t>
            </a:r>
            <a:r>
              <a:rPr lang="zh-CN" altLang="en-US" b="1" dirty="0"/>
              <a:t>：</a:t>
            </a:r>
            <a:r>
              <a:rPr lang="zh-CN" altLang="en-US" dirty="0"/>
              <a:t>树中所有结点次数的最大值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次完全树：树</a:t>
            </a:r>
            <a:r>
              <a:rPr lang="en-US" altLang="zh-CN" dirty="0"/>
              <a:t>T</a:t>
            </a:r>
            <a:r>
              <a:rPr lang="zh-CN" altLang="en-US" dirty="0"/>
              <a:t>中非叶子结点的次数都为</a:t>
            </a:r>
            <a:r>
              <a:rPr lang="en-US" altLang="zh-CN" dirty="0"/>
              <a:t>m</a:t>
            </a:r>
          </a:p>
          <a:p>
            <a:r>
              <a:rPr lang="zh-CN" altLang="en-US" b="1" dirty="0"/>
              <a:t>森林：</a:t>
            </a:r>
            <a:r>
              <a:rPr lang="en-US" altLang="zh-CN" dirty="0"/>
              <a:t>m</a:t>
            </a:r>
            <a:r>
              <a:rPr lang="zh-CN" altLang="en-US" dirty="0"/>
              <a:t>棵树的集合</a:t>
            </a:r>
            <a:endParaRPr lang="en-US" altLang="zh-CN" dirty="0"/>
          </a:p>
          <a:p>
            <a:pPr lvl="1"/>
            <a:r>
              <a:rPr lang="zh-CN" altLang="en-US" dirty="0"/>
              <a:t>若删去一棵非空树的根结点，树就变成森林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若增加一个根结点，让森林中每一棵树的根结点都变成它的子女，则森林就变成一棵树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109" y="1556792"/>
            <a:ext cx="1111818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995" y="1484784"/>
            <a:ext cx="10246410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544029"/>
            <a:ext cx="10487520" cy="483674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5181" y="1556792"/>
            <a:ext cx="1022803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988" y="1484784"/>
            <a:ext cx="1067442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319" y="1484784"/>
            <a:ext cx="10379762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456" y="1556792"/>
            <a:ext cx="1081148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7457" y="1556792"/>
            <a:ext cx="10263486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层次序</a:t>
            </a:r>
            <a:r>
              <a:rPr lang="en-US" altLang="zh-CN" dirty="0"/>
              <a:t>+</a:t>
            </a:r>
            <a:r>
              <a:rPr lang="zh-CN" altLang="en-US" dirty="0"/>
              <a:t>中序遍历序列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9390" y="1447800"/>
            <a:ext cx="89996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3841" y="1484784"/>
            <a:ext cx="10530718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树的相关概念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有序树：</a:t>
            </a:r>
            <a:r>
              <a:rPr lang="zh-CN" altLang="en-US" dirty="0"/>
              <a:t>树中结点的各棵子树</a:t>
            </a:r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r>
              <a:rPr lang="en-US" altLang="zh-CN" dirty="0"/>
              <a:t>, T</a:t>
            </a:r>
            <a:r>
              <a:rPr lang="en-US" altLang="zh-CN" baseline="-25000" dirty="0"/>
              <a:t>1</a:t>
            </a:r>
            <a:r>
              <a:rPr lang="en-US" altLang="zh-CN" dirty="0"/>
              <a:t>, …</a:t>
            </a:r>
            <a:r>
              <a:rPr lang="zh-CN" altLang="en-US" dirty="0"/>
              <a:t>是有次序的，其中</a:t>
            </a:r>
            <a:r>
              <a:rPr lang="en-US" altLang="zh-CN" dirty="0"/>
              <a:t>T</a:t>
            </a:r>
            <a:r>
              <a:rPr lang="en-US" altLang="zh-CN" baseline="-25000" dirty="0"/>
              <a:t>0</a:t>
            </a:r>
            <a:r>
              <a:rPr lang="zh-CN" altLang="en-US" dirty="0"/>
              <a:t>为根的第</a:t>
            </a:r>
            <a:r>
              <a:rPr lang="en-US" altLang="zh-CN" dirty="0"/>
              <a:t>1</a:t>
            </a:r>
            <a:r>
              <a:rPr lang="zh-CN" altLang="en-US" dirty="0"/>
              <a:t>棵子树，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为根的第</a:t>
            </a:r>
            <a:r>
              <a:rPr lang="en-US" altLang="zh-CN" dirty="0"/>
              <a:t>2</a:t>
            </a:r>
            <a:r>
              <a:rPr lang="zh-CN" altLang="en-US" dirty="0"/>
              <a:t>棵子树</a:t>
            </a:r>
          </a:p>
          <a:p>
            <a:r>
              <a:rPr lang="zh-CN" altLang="en-US" b="1" dirty="0"/>
              <a:t>无序树：</a:t>
            </a:r>
            <a:r>
              <a:rPr lang="zh-CN" altLang="en-US" dirty="0"/>
              <a:t>树中结点的各棵子树之间的次序是不重要的，可以互相交换位置</a:t>
            </a:r>
            <a:endParaRPr lang="en-US" altLang="zh-CN" dirty="0"/>
          </a:p>
          <a:p>
            <a:r>
              <a:rPr lang="zh-CN" altLang="en-US" b="1" dirty="0"/>
              <a:t>果园：</a:t>
            </a:r>
            <a:r>
              <a:rPr lang="zh-CN" altLang="en-US" dirty="0"/>
              <a:t>有序树组成的森林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13" y="1484784"/>
            <a:ext cx="1098057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746" y="1556792"/>
            <a:ext cx="1082690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层次序</a:t>
            </a:r>
            <a:r>
              <a:rPr lang="en-US" altLang="zh-CN" dirty="0"/>
              <a:t>+</a:t>
            </a:r>
            <a:r>
              <a:rPr lang="zh-CN" altLang="en-US" dirty="0"/>
              <a:t>中序遍历序列：例题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621" y="1556792"/>
            <a:ext cx="1051315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思考：是否可以没有中序？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2" y="1838915"/>
            <a:ext cx="10631536" cy="424697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556768"/>
            <a:ext cx="9911456" cy="481126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600" dirty="0"/>
              <a:t>写出左图所示二叉树的前序、中序、后序、层次序遍历结果</a:t>
            </a:r>
          </a:p>
        </p:txBody>
      </p:sp>
      <p:pic>
        <p:nvPicPr>
          <p:cNvPr id="210948" name="Picture 4" descr="tree-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1905000"/>
            <a:ext cx="3892908" cy="3036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3200" dirty="0"/>
              <a:t>写出左图所示二叉树的前序、中序、后序、层次序遍历结果</a:t>
            </a:r>
          </a:p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870" y="2123980"/>
            <a:ext cx="4057859" cy="3676839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已知一棵二叉树的前序遍历为</a:t>
            </a:r>
            <a:r>
              <a:rPr lang="en-US" altLang="zh-CN" dirty="0"/>
              <a:t>ABDCEFG</a:t>
            </a:r>
            <a:r>
              <a:rPr lang="zh-CN" altLang="en-US" dirty="0"/>
              <a:t>，中序遍历为</a:t>
            </a:r>
            <a:r>
              <a:rPr lang="en-US" altLang="zh-CN" dirty="0"/>
              <a:t>BDAECGF</a:t>
            </a:r>
            <a:r>
              <a:rPr lang="zh-CN" altLang="en-US" dirty="0"/>
              <a:t>，请画出该树，并给出其后序遍历</a:t>
            </a:r>
            <a:endParaRPr lang="en-US" altLang="zh-CN" dirty="0"/>
          </a:p>
          <a:p>
            <a:r>
              <a:rPr lang="zh-CN" altLang="en-US" dirty="0"/>
              <a:t>已知一棵二叉树的前序遍历为</a:t>
            </a:r>
            <a:r>
              <a:rPr lang="en-US" altLang="zh-CN" dirty="0"/>
              <a:t>EBADCHGFIKJ</a:t>
            </a:r>
            <a:r>
              <a:rPr lang="zh-CN" altLang="en-US" dirty="0"/>
              <a:t>，中序遍历为</a:t>
            </a:r>
            <a:r>
              <a:rPr lang="en-US" altLang="zh-CN" dirty="0"/>
              <a:t>ABCDEFGHIJK</a:t>
            </a:r>
            <a:r>
              <a:rPr lang="zh-CN" altLang="en-US" dirty="0"/>
              <a:t>，请画出该树，并给出其后序遍历</a:t>
            </a:r>
            <a:endParaRPr lang="en-US" altLang="zh-CN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2770" y="821282"/>
            <a:ext cx="10067885" cy="55467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1781</Words>
  <Application>Microsoft Office PowerPoint</Application>
  <PresentationFormat>宽屏</PresentationFormat>
  <Paragraphs>181</Paragraphs>
  <Slides>88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96" baseType="lpstr">
      <vt:lpstr>华文行楷</vt:lpstr>
      <vt:lpstr>宋体</vt:lpstr>
      <vt:lpstr>Arial</vt:lpstr>
      <vt:lpstr>Cambria Math</vt:lpstr>
      <vt:lpstr>Tahoma</vt:lpstr>
      <vt:lpstr>Times New Roman</vt:lpstr>
      <vt:lpstr>Wingdings</vt:lpstr>
      <vt:lpstr>Blueprint</vt:lpstr>
      <vt:lpstr>Data Structure</vt:lpstr>
      <vt:lpstr>Lecture 4</vt:lpstr>
      <vt:lpstr>Part I</vt:lpstr>
      <vt:lpstr>树的定义</vt:lpstr>
      <vt:lpstr>树的相关概念</vt:lpstr>
      <vt:lpstr>树的相关概念</vt:lpstr>
      <vt:lpstr>树的相关概念</vt:lpstr>
      <vt:lpstr>树的相关概念</vt:lpstr>
      <vt:lpstr>小结</vt:lpstr>
      <vt:lpstr>例题</vt:lpstr>
      <vt:lpstr>习题</vt:lpstr>
      <vt:lpstr>Part II</vt:lpstr>
      <vt:lpstr>二叉树的定义</vt:lpstr>
      <vt:lpstr>二叉树的五种状态</vt:lpstr>
      <vt:lpstr>特殊的二叉树</vt:lpstr>
      <vt:lpstr>特殊的二叉树</vt:lpstr>
      <vt:lpstr>完全二叉树的顺序存储</vt:lpstr>
      <vt:lpstr>完全二叉树的顺序存储</vt:lpstr>
      <vt:lpstr>非完全二叉树的顺序存储</vt:lpstr>
      <vt:lpstr>非完全二叉树的顺序存储</vt:lpstr>
      <vt:lpstr>非完全二叉树的顺序存储</vt:lpstr>
      <vt:lpstr>二叉树的链式存储</vt:lpstr>
      <vt:lpstr>二叉树的链式存储</vt:lpstr>
      <vt:lpstr>二叉树的链式存储</vt:lpstr>
      <vt:lpstr>习题</vt:lpstr>
      <vt:lpstr>二叉树的性质</vt:lpstr>
      <vt:lpstr>二叉树的性质</vt:lpstr>
      <vt:lpstr>二叉树的性质</vt:lpstr>
      <vt:lpstr>二叉树的性质</vt:lpstr>
      <vt:lpstr>二叉树的性质</vt:lpstr>
      <vt:lpstr>二叉树的性质</vt:lpstr>
      <vt:lpstr>二叉树的性质</vt:lpstr>
      <vt:lpstr>例题</vt:lpstr>
      <vt:lpstr>例题</vt:lpstr>
      <vt:lpstr>习题</vt:lpstr>
      <vt:lpstr>习题</vt:lpstr>
      <vt:lpstr>Part III</vt:lpstr>
      <vt:lpstr>二叉树的遍历</vt:lpstr>
      <vt:lpstr>二叉树的遍历</vt:lpstr>
      <vt:lpstr>二叉树的遍历</vt:lpstr>
      <vt:lpstr>二叉树的遍历</vt:lpstr>
      <vt:lpstr>二叉树层次序遍历的实现</vt:lpstr>
      <vt:lpstr>二叉树层次序遍历的实现</vt:lpstr>
      <vt:lpstr>二叉树先序遍历的实现</vt:lpstr>
      <vt:lpstr>二叉树先序遍历的实现</vt:lpstr>
      <vt:lpstr>二叉树中序遍历的实现</vt:lpstr>
      <vt:lpstr>二叉树中序遍历的实现</vt:lpstr>
      <vt:lpstr>二叉树后序遍历的实现</vt:lpstr>
      <vt:lpstr>二叉树后序遍历的实现</vt:lpstr>
      <vt:lpstr>应用：求树的深度</vt:lpstr>
      <vt:lpstr>小结</vt:lpstr>
      <vt:lpstr>已知遍历序列构造二叉树</vt:lpstr>
      <vt:lpstr>同一先序遍历的不同二叉树</vt:lpstr>
      <vt:lpstr>同一中序遍历的不同二叉树</vt:lpstr>
      <vt:lpstr>同一后序遍历的不同二叉树</vt:lpstr>
      <vt:lpstr>同一层次序遍历的不同二叉树</vt:lpstr>
      <vt:lpstr>前序+中序遍历序列</vt:lpstr>
      <vt:lpstr>前序+中序遍历序列：例题1</vt:lpstr>
      <vt:lpstr>前序+中序遍历序列：例题1</vt:lpstr>
      <vt:lpstr>前序+中序遍历序列：例题1</vt:lpstr>
      <vt:lpstr>前序+中序遍历序列：例题1</vt:lpstr>
      <vt:lpstr>前序+中序遍历序列：例题1</vt:lpstr>
      <vt:lpstr>前序+中序遍历序列：例题2</vt:lpstr>
      <vt:lpstr>前序+中序遍历序列：例题2</vt:lpstr>
      <vt:lpstr>前序+中序遍历序列：例题2</vt:lpstr>
      <vt:lpstr>前序+中序遍历序列：例题2</vt:lpstr>
      <vt:lpstr>前序+中序遍历序列：例题2</vt:lpstr>
      <vt:lpstr>前序+中序遍历序列：例题2</vt:lpstr>
      <vt:lpstr>前序+中序遍历序列：例题2</vt:lpstr>
      <vt:lpstr>后序+中序遍历序列</vt:lpstr>
      <vt:lpstr>后序+中序遍历序列：例题</vt:lpstr>
      <vt:lpstr>后序+中序遍历序列：例题</vt:lpstr>
      <vt:lpstr>后序+中序遍历序列：例题</vt:lpstr>
      <vt:lpstr>后序+中序遍历序列：例题</vt:lpstr>
      <vt:lpstr>后序+中序遍历序列：例题</vt:lpstr>
      <vt:lpstr>后序+中序遍历序列：例题</vt:lpstr>
      <vt:lpstr>后序+中序遍历序列：例题</vt:lpstr>
      <vt:lpstr>层次序+中序遍历序列</vt:lpstr>
      <vt:lpstr>层次序+中序遍历序列：例题</vt:lpstr>
      <vt:lpstr>层次序+中序遍历序列：例题</vt:lpstr>
      <vt:lpstr>层次序+中序遍历序列：例题</vt:lpstr>
      <vt:lpstr>层次序+中序遍历序列：例题</vt:lpstr>
      <vt:lpstr>思考：是否可以没有中序？</vt:lpstr>
      <vt:lpstr>小结</vt:lpstr>
      <vt:lpstr>习题</vt:lpstr>
      <vt:lpstr>习题</vt:lpstr>
      <vt:lpstr>习题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1775</cp:revision>
  <dcterms:created xsi:type="dcterms:W3CDTF">2002-06-03T10:03:00Z</dcterms:created>
  <dcterms:modified xsi:type="dcterms:W3CDTF">2025-12-26T10:56:02Z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23C5C55AB9D5472EBC71DB0F96E2323F_12</vt:lpwstr>
  </property>
  <property fmtid="{D5CDD505-2E9C-101B-9397-08002B2CF9AE}" pid="3" name="KSOProductBuildVer">
    <vt:lpwstr>2052-12.1.0.21541</vt:lpwstr>
  </property>
</Properties>
</file>